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0"/>
  </p:notesMasterIdLst>
  <p:sldIdLst>
    <p:sldId id="358" r:id="rId5"/>
    <p:sldId id="419" r:id="rId6"/>
    <p:sldId id="420" r:id="rId7"/>
    <p:sldId id="421" r:id="rId8"/>
    <p:sldId id="422"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Equip" panose="020B0604020202020204" charset="0"/>
      <p:regular r:id="rId15"/>
      <p:bold r:id="rId16"/>
      <p:italic r:id="rId17"/>
      <p:boldItalic r:id="rId18"/>
    </p:embeddedFont>
    <p:embeddedFont>
      <p:font typeface="Equip Extended" panose="020B0604020202020204" charset="0"/>
      <p:regular r:id="rId19"/>
      <p:bold r:id="rId20"/>
      <p:italic r:id="rId21"/>
      <p:boldItalic r:id="rId22"/>
    </p:embeddedFont>
    <p:embeddedFont>
      <p:font typeface="Equip Extended Light" panose="020B0604020202020204" charset="0"/>
      <p:regular r:id="rId23"/>
      <p:italic r:id="rId24"/>
    </p:embeddedFont>
    <p:embeddedFont>
      <p:font typeface="Equip Extended Medium" panose="020B0604020202020204" charset="0"/>
      <p:regular r:id="rId25"/>
      <p:italic r:id="rId26"/>
    </p:embeddedFont>
    <p:embeddedFont>
      <p:font typeface="Equip Extended Thin" panose="020B0604020202020204" charset="0"/>
      <p:regular r:id="rId27"/>
      <p:italic r:id="rId28"/>
    </p:embeddedFont>
    <p:embeddedFont>
      <p:font typeface="Equip Light" panose="020B0604020202020204" charset="0"/>
      <p:regular r:id="rId29"/>
      <p:italic r:id="rId30"/>
    </p:embeddedFont>
    <p:embeddedFont>
      <p:font typeface="Equip Medium" panose="020B0604020202020204" charset="0"/>
      <p:regular r:id="rId31"/>
      <p:italic r:id="rId32"/>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60" autoAdjust="0"/>
    <p:restoredTop sz="96327"/>
  </p:normalViewPr>
  <p:slideViewPr>
    <p:cSldViewPr snapToGrid="0" snapToObjects="1">
      <p:cViewPr varScale="1">
        <p:scale>
          <a:sx n="67" d="100"/>
          <a:sy n="67" d="100"/>
        </p:scale>
        <p:origin x="872" y="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5" d="100"/>
          <a:sy n="135" d="100"/>
        </p:scale>
        <p:origin x="40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01/30/2021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2"/>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2"/>
                </a:solidFill>
                <a:latin typeface="Equip Extended Light" panose="02000503000000020004" pitchFamily="2" charset="77"/>
              </a:defRPr>
            </a:lvl1pPr>
          </a:lstStyle>
          <a:p>
            <a:pPr lvl="0"/>
            <a:r>
              <a:rPr lang="en-GB" dirty="0"/>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2"/>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chemeClr val="tx1"/>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chemeClr val="bg2"/>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chemeClr val="bg2"/>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2"/>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2"/>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01/30/2021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12" r:id="rId27"/>
    <p:sldLayoutId id="2147483707" r:id="rId28"/>
    <p:sldLayoutId id="2147483708" r:id="rId29"/>
    <p:sldLayoutId id="2147483705" r:id="rId30"/>
    <p:sldLayoutId id="2147483706" r:id="rId31"/>
    <p:sldLayoutId id="2147483709"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686" r:id="rId54"/>
    <p:sldLayoutId id="2147483687" r:id="rId55"/>
  </p:sldLayoutIdLst>
  <p:txStyles>
    <p:titleStyle>
      <a:lvl1pPr algn="l" defTabSz="914400" rtl="0" eaLnBrk="1" latinLnBrk="0" hangingPunct="1">
        <a:lnSpc>
          <a:spcPct val="9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https://www.w3schools.com/js/default.asp" TargetMode="External"/><Relationship Id="rId3" Type="http://schemas.openxmlformats.org/officeDocument/2006/relationships/hyperlink" Target="https://app.pluralsight.com/library/courses/javascript-getting-started/table-of-contents" TargetMode="External"/><Relationship Id="rId7" Type="http://schemas.openxmlformats.org/officeDocument/2006/relationships/hyperlink" Target="https://www.w3schools.com/css/default.asp" TargetMode="External"/><Relationship Id="rId2" Type="http://schemas.openxmlformats.org/officeDocument/2006/relationships/hyperlink" Target="https://app.pluralsight.com/library/courses/html-fundamentals/table-of-contents" TargetMode="External"/><Relationship Id="rId1" Type="http://schemas.openxmlformats.org/officeDocument/2006/relationships/slideLayout" Target="../slideLayouts/slideLayout25.xml"/><Relationship Id="rId6" Type="http://schemas.openxmlformats.org/officeDocument/2006/relationships/hyperlink" Target="https://www.w3schools.com/html/default.asp" TargetMode="External"/><Relationship Id="rId5" Type="http://schemas.openxmlformats.org/officeDocument/2006/relationships/hyperlink" Target="https://app.pluralsight.com/library/courses/bootstrap-getting-started/table-of-contents" TargetMode="External"/><Relationship Id="rId4" Type="http://schemas.openxmlformats.org/officeDocument/2006/relationships/hyperlink" Target="https://app.pluralsight.com/library/courses/css-intro/table-of-content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p:txBody>
          <a:bodyPr/>
          <a:lstStyle/>
          <a:p>
            <a:r>
              <a:rPr lang="en-US" dirty="0"/>
              <a:t>HTML, CSS &amp; JavaScript</a:t>
            </a:r>
            <a:endParaRPr lang="en-PT" dirty="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p:txBody>
          <a:bodyPr/>
          <a:lstStyle/>
          <a:p>
            <a:endParaRPr lang="en-PT" dirty="0"/>
          </a:p>
        </p:txBody>
      </p:sp>
    </p:spTree>
    <p:extLst>
      <p:ext uri="{BB962C8B-B14F-4D97-AF65-F5344CB8AC3E}">
        <p14:creationId xmlns:p14="http://schemas.microsoft.com/office/powerpoint/2010/main" val="147929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7A55BD-640D-44E4-841B-8498E1317B30}"/>
              </a:ext>
            </a:extLst>
          </p:cNvPr>
          <p:cNvSpPr>
            <a:spLocks noGrp="1"/>
          </p:cNvSpPr>
          <p:nvPr>
            <p:ph type="body" sz="quarter" idx="31"/>
          </p:nvPr>
        </p:nvSpPr>
        <p:spPr>
          <a:xfrm>
            <a:off x="622215" y="2153053"/>
            <a:ext cx="5148000" cy="1488475"/>
          </a:xfrm>
        </p:spPr>
        <p:txBody>
          <a:bodyPr/>
          <a:lstStyle/>
          <a:p>
            <a:r>
              <a:rPr lang="en-US" sz="1600" dirty="0"/>
              <a:t>Learn HTML5</a:t>
            </a:r>
          </a:p>
          <a:p>
            <a:r>
              <a:rPr lang="en-US" sz="1600" dirty="0"/>
              <a:t>Learn JavaScript</a:t>
            </a:r>
          </a:p>
          <a:p>
            <a:r>
              <a:rPr lang="en-US" sz="1600"/>
              <a:t>Learn CSS3</a:t>
            </a:r>
          </a:p>
          <a:p>
            <a:r>
              <a:rPr lang="en-US" sz="1600"/>
              <a:t>Learn </a:t>
            </a:r>
            <a:r>
              <a:rPr lang="en-US" sz="1600" dirty="0"/>
              <a:t>Bootstrap framework</a:t>
            </a:r>
            <a:endParaRPr lang="en-IN" sz="1600" dirty="0"/>
          </a:p>
        </p:txBody>
      </p:sp>
      <p:sp>
        <p:nvSpPr>
          <p:cNvPr id="3" name="Text Placeholder 2">
            <a:extLst>
              <a:ext uri="{FF2B5EF4-FFF2-40B4-BE49-F238E27FC236}">
                <a16:creationId xmlns:a16="http://schemas.microsoft.com/office/drawing/2014/main" id="{92F5BC65-0312-403E-BCEB-4A853E358A0E}"/>
              </a:ext>
            </a:extLst>
          </p:cNvPr>
          <p:cNvSpPr>
            <a:spLocks noGrp="1"/>
          </p:cNvSpPr>
          <p:nvPr>
            <p:ph type="body" sz="quarter" idx="32"/>
          </p:nvPr>
        </p:nvSpPr>
        <p:spPr>
          <a:xfrm>
            <a:off x="622800" y="1613562"/>
            <a:ext cx="5148000" cy="461665"/>
          </a:xfrm>
        </p:spPr>
        <p:txBody>
          <a:bodyPr/>
          <a:lstStyle/>
          <a:p>
            <a:r>
              <a:rPr lang="en-US" sz="2400" dirty="0"/>
              <a:t>Objective</a:t>
            </a:r>
            <a:endParaRPr lang="en-IN" sz="2400" dirty="0"/>
          </a:p>
        </p:txBody>
      </p:sp>
      <p:sp>
        <p:nvSpPr>
          <p:cNvPr id="4" name="Text Placeholder 3">
            <a:extLst>
              <a:ext uri="{FF2B5EF4-FFF2-40B4-BE49-F238E27FC236}">
                <a16:creationId xmlns:a16="http://schemas.microsoft.com/office/drawing/2014/main" id="{75358C66-D7EC-47BA-9967-00042D9D3F40}"/>
              </a:ext>
            </a:extLst>
          </p:cNvPr>
          <p:cNvSpPr>
            <a:spLocks noGrp="1"/>
          </p:cNvSpPr>
          <p:nvPr>
            <p:ph type="body" sz="quarter" idx="33"/>
          </p:nvPr>
        </p:nvSpPr>
        <p:spPr>
          <a:xfrm>
            <a:off x="6346800" y="2153053"/>
            <a:ext cx="5148000" cy="1488475"/>
          </a:xfrm>
        </p:spPr>
        <p:txBody>
          <a:bodyPr/>
          <a:lstStyle/>
          <a:p>
            <a:r>
              <a:rPr lang="en-IN" sz="1600" dirty="0">
                <a:hlinkClick r:id="rId2"/>
              </a:rPr>
              <a:t>HTML Fundamentals</a:t>
            </a:r>
            <a:r>
              <a:rPr lang="en-IN" sz="1600" dirty="0"/>
              <a:t> 2.5h</a:t>
            </a:r>
          </a:p>
          <a:p>
            <a:r>
              <a:rPr lang="en-IN" sz="1600" dirty="0">
                <a:hlinkClick r:id="rId3"/>
              </a:rPr>
              <a:t>JavaScript: Getting Started</a:t>
            </a:r>
            <a:r>
              <a:rPr lang="en-IN" sz="1600" dirty="0"/>
              <a:t> 4h</a:t>
            </a:r>
          </a:p>
          <a:p>
            <a:r>
              <a:rPr lang="en-IN" sz="1600" dirty="0">
                <a:hlinkClick r:id="rId4"/>
              </a:rPr>
              <a:t>Introduction to CSS</a:t>
            </a:r>
            <a:r>
              <a:rPr lang="en-IN" sz="1600" dirty="0"/>
              <a:t> 2.5h</a:t>
            </a:r>
          </a:p>
          <a:p>
            <a:r>
              <a:rPr lang="en-IN" sz="1600" dirty="0">
                <a:hlinkClick r:id="rId5"/>
              </a:rPr>
              <a:t>Bootstrap: Getting Started </a:t>
            </a:r>
            <a:r>
              <a:rPr lang="en-IN" sz="1600" dirty="0"/>
              <a:t>2h</a:t>
            </a:r>
          </a:p>
        </p:txBody>
      </p:sp>
      <p:sp>
        <p:nvSpPr>
          <p:cNvPr id="5" name="Text Placeholder 4">
            <a:extLst>
              <a:ext uri="{FF2B5EF4-FFF2-40B4-BE49-F238E27FC236}">
                <a16:creationId xmlns:a16="http://schemas.microsoft.com/office/drawing/2014/main" id="{83D7CC06-5755-4616-8A79-CDAAFD8523EB}"/>
              </a:ext>
            </a:extLst>
          </p:cNvPr>
          <p:cNvSpPr>
            <a:spLocks noGrp="1"/>
          </p:cNvSpPr>
          <p:nvPr>
            <p:ph type="body" sz="quarter" idx="34"/>
          </p:nvPr>
        </p:nvSpPr>
        <p:spPr>
          <a:xfrm>
            <a:off x="6346800" y="1613562"/>
            <a:ext cx="5148000" cy="461665"/>
          </a:xfrm>
        </p:spPr>
        <p:txBody>
          <a:bodyPr/>
          <a:lstStyle/>
          <a:p>
            <a:r>
              <a:rPr lang="en-US" sz="2400" dirty="0"/>
              <a:t>Video Material</a:t>
            </a:r>
            <a:endParaRPr lang="en-IN" sz="2400" dirty="0"/>
          </a:p>
        </p:txBody>
      </p:sp>
      <p:sp>
        <p:nvSpPr>
          <p:cNvPr id="6" name="Text Placeholder 5">
            <a:extLst>
              <a:ext uri="{FF2B5EF4-FFF2-40B4-BE49-F238E27FC236}">
                <a16:creationId xmlns:a16="http://schemas.microsoft.com/office/drawing/2014/main" id="{8AF3C117-EF5E-43AB-B14D-C4E1922DA12D}"/>
              </a:ext>
            </a:extLst>
          </p:cNvPr>
          <p:cNvSpPr>
            <a:spLocks noGrp="1"/>
          </p:cNvSpPr>
          <p:nvPr>
            <p:ph type="body" sz="quarter" idx="10"/>
          </p:nvPr>
        </p:nvSpPr>
        <p:spPr/>
        <p:txBody>
          <a:bodyPr/>
          <a:lstStyle/>
          <a:p>
            <a:endParaRPr lang="en-IN"/>
          </a:p>
        </p:txBody>
      </p:sp>
      <p:sp>
        <p:nvSpPr>
          <p:cNvPr id="7" name="Title 6">
            <a:extLst>
              <a:ext uri="{FF2B5EF4-FFF2-40B4-BE49-F238E27FC236}">
                <a16:creationId xmlns:a16="http://schemas.microsoft.com/office/drawing/2014/main" id="{C485FD1A-9497-4877-8EB9-16A74C8A0120}"/>
              </a:ext>
            </a:extLst>
          </p:cNvPr>
          <p:cNvSpPr>
            <a:spLocks noGrp="1"/>
          </p:cNvSpPr>
          <p:nvPr>
            <p:ph type="title"/>
          </p:nvPr>
        </p:nvSpPr>
        <p:spPr/>
        <p:txBody>
          <a:bodyPr/>
          <a:lstStyle/>
          <a:p>
            <a:r>
              <a:rPr lang="en-US" dirty="0"/>
              <a:t>Learn Frontend Technologies</a:t>
            </a:r>
            <a:endParaRPr lang="en-IN" dirty="0"/>
          </a:p>
        </p:txBody>
      </p:sp>
      <p:sp>
        <p:nvSpPr>
          <p:cNvPr id="8" name="Text Placeholder 7">
            <a:extLst>
              <a:ext uri="{FF2B5EF4-FFF2-40B4-BE49-F238E27FC236}">
                <a16:creationId xmlns:a16="http://schemas.microsoft.com/office/drawing/2014/main" id="{6E6F1708-2C1B-4509-84BD-AA7B34C4D167}"/>
              </a:ext>
            </a:extLst>
          </p:cNvPr>
          <p:cNvSpPr>
            <a:spLocks noGrp="1"/>
          </p:cNvSpPr>
          <p:nvPr>
            <p:ph type="body" sz="quarter" idx="29"/>
          </p:nvPr>
        </p:nvSpPr>
        <p:spPr/>
        <p:txBody>
          <a:bodyPr/>
          <a:lstStyle/>
          <a:p>
            <a:endParaRPr lang="en-IN"/>
          </a:p>
        </p:txBody>
      </p:sp>
      <p:sp>
        <p:nvSpPr>
          <p:cNvPr id="9" name="Text Placeholder 3">
            <a:extLst>
              <a:ext uri="{FF2B5EF4-FFF2-40B4-BE49-F238E27FC236}">
                <a16:creationId xmlns:a16="http://schemas.microsoft.com/office/drawing/2014/main" id="{AEF5A309-7B6A-444D-B1C6-36FCB27937DD}"/>
              </a:ext>
            </a:extLst>
          </p:cNvPr>
          <p:cNvSpPr txBox="1">
            <a:spLocks/>
          </p:cNvSpPr>
          <p:nvPr/>
        </p:nvSpPr>
        <p:spPr>
          <a:xfrm>
            <a:off x="6346800" y="4258845"/>
            <a:ext cx="5148000" cy="1114014"/>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hlinkClick r:id="rId6"/>
              </a:rPr>
              <a:t>https://www.w3schools.com/html/default.asp</a:t>
            </a:r>
            <a:endParaRPr lang="en-IN" sz="1600" dirty="0"/>
          </a:p>
          <a:p>
            <a:r>
              <a:rPr lang="en-IN" sz="1600" dirty="0">
                <a:hlinkClick r:id="rId7"/>
              </a:rPr>
              <a:t>https://www.w3schools.com/css/default.asp</a:t>
            </a:r>
            <a:endParaRPr lang="en-IN" sz="1600" dirty="0"/>
          </a:p>
          <a:p>
            <a:r>
              <a:rPr lang="en-IN" sz="1600" dirty="0">
                <a:hlinkClick r:id="rId8"/>
              </a:rPr>
              <a:t>https://www.w3schools.com/js/default.asp</a:t>
            </a:r>
            <a:endParaRPr lang="en-IN" sz="1600" dirty="0"/>
          </a:p>
        </p:txBody>
      </p:sp>
      <p:sp>
        <p:nvSpPr>
          <p:cNvPr id="10" name="Text Placeholder 4">
            <a:extLst>
              <a:ext uri="{FF2B5EF4-FFF2-40B4-BE49-F238E27FC236}">
                <a16:creationId xmlns:a16="http://schemas.microsoft.com/office/drawing/2014/main" id="{23BE5150-FD5C-4CBF-9E63-B4427156843B}"/>
              </a:ext>
            </a:extLst>
          </p:cNvPr>
          <p:cNvSpPr txBox="1">
            <a:spLocks/>
          </p:cNvSpPr>
          <p:nvPr/>
        </p:nvSpPr>
        <p:spPr>
          <a:xfrm>
            <a:off x="6346800" y="3719354"/>
            <a:ext cx="5148000" cy="461665"/>
          </a:xfrm>
          <a:prstGeom prst="rect">
            <a:avLst/>
          </a:prstGeom>
        </p:spPr>
        <p:txBody>
          <a:bodyPr vert="horz" wrap="square" lIns="91440" tIns="45720" rIns="91440" bIns="45720" rtlCol="0" anchor="b">
            <a:spAutoFit/>
          </a:bodyPr>
          <a:lstStyle>
            <a:lvl1pPr marL="0" indent="0" algn="l" defTabSz="914400" rtl="0" eaLnBrk="1" latinLnBrk="0" hangingPunct="1">
              <a:lnSpc>
                <a:spcPct val="100000"/>
              </a:lnSpc>
              <a:spcBef>
                <a:spcPts val="1000"/>
              </a:spcBef>
              <a:buClr>
                <a:schemeClr val="tx1"/>
              </a:buClr>
              <a:buFont typeface="Arial" panose="020B0604020202020204" pitchFamily="34" charset="0"/>
              <a:buNone/>
              <a:defRPr sz="1500" b="1" i="0" kern="1200">
                <a:solidFill>
                  <a:schemeClr val="tx1"/>
                </a:solidFill>
                <a:latin typeface="Equip Extended" panose="02000503030000020004" pitchFamily="2" charset="77"/>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Study Material</a:t>
            </a:r>
            <a:endParaRPr lang="en-IN" sz="2400" dirty="0"/>
          </a:p>
        </p:txBody>
      </p:sp>
    </p:spTree>
    <p:extLst>
      <p:ext uri="{BB962C8B-B14F-4D97-AF65-F5344CB8AC3E}">
        <p14:creationId xmlns:p14="http://schemas.microsoft.com/office/powerpoint/2010/main" val="49487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C98171-FFA5-44EB-996E-52637E30316D}"/>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96DA00ED-6ADC-458C-BF79-5457149DD790}"/>
              </a:ext>
            </a:extLst>
          </p:cNvPr>
          <p:cNvSpPr>
            <a:spLocks noGrp="1"/>
          </p:cNvSpPr>
          <p:nvPr>
            <p:ph type="title"/>
          </p:nvPr>
        </p:nvSpPr>
        <p:spPr/>
        <p:txBody>
          <a:bodyPr/>
          <a:lstStyle/>
          <a:p>
            <a:r>
              <a:rPr lang="en-US" dirty="0"/>
              <a:t>Assignment</a:t>
            </a:r>
            <a:endParaRPr lang="en-IN" dirty="0"/>
          </a:p>
        </p:txBody>
      </p:sp>
      <p:sp>
        <p:nvSpPr>
          <p:cNvPr id="5" name="Text Placeholder 4">
            <a:extLst>
              <a:ext uri="{FF2B5EF4-FFF2-40B4-BE49-F238E27FC236}">
                <a16:creationId xmlns:a16="http://schemas.microsoft.com/office/drawing/2014/main" id="{D6FB2E65-92BF-4C47-BD74-B6BA26E6690C}"/>
              </a:ext>
            </a:extLst>
          </p:cNvPr>
          <p:cNvSpPr>
            <a:spLocks noGrp="1"/>
          </p:cNvSpPr>
          <p:nvPr>
            <p:ph type="body" sz="quarter" idx="29"/>
          </p:nvPr>
        </p:nvSpPr>
        <p:spPr/>
        <p:txBody>
          <a:bodyPr/>
          <a:lstStyle/>
          <a:p>
            <a:r>
              <a:rPr lang="en-US" dirty="0"/>
              <a:t>Create a student enrollment form</a:t>
            </a:r>
            <a:endParaRPr lang="en-IN" dirty="0"/>
          </a:p>
        </p:txBody>
      </p:sp>
      <p:pic>
        <p:nvPicPr>
          <p:cNvPr id="8" name="Picture 7" descr="Graphical user interface, application, table, Excel&#10;&#10;Description automatically generated">
            <a:extLst>
              <a:ext uri="{FF2B5EF4-FFF2-40B4-BE49-F238E27FC236}">
                <a16:creationId xmlns:a16="http://schemas.microsoft.com/office/drawing/2014/main" id="{34040AF6-EE9F-4A2F-9ECE-F6C651C61E8E}"/>
              </a:ext>
            </a:extLst>
          </p:cNvPr>
          <p:cNvPicPr>
            <a:picLocks noChangeAspect="1"/>
          </p:cNvPicPr>
          <p:nvPr/>
        </p:nvPicPr>
        <p:blipFill>
          <a:blip r:embed="rId2"/>
          <a:stretch>
            <a:fillRect/>
          </a:stretch>
        </p:blipFill>
        <p:spPr>
          <a:xfrm>
            <a:off x="1146994" y="1418389"/>
            <a:ext cx="9544050" cy="5162550"/>
          </a:xfrm>
          <a:prstGeom prst="rect">
            <a:avLst/>
          </a:prstGeom>
        </p:spPr>
      </p:pic>
    </p:spTree>
    <p:extLst>
      <p:ext uri="{BB962C8B-B14F-4D97-AF65-F5344CB8AC3E}">
        <p14:creationId xmlns:p14="http://schemas.microsoft.com/office/powerpoint/2010/main" val="269591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E8CAF9-6DA4-49EE-8D10-70F57EBD9280}"/>
              </a:ext>
            </a:extLst>
          </p:cNvPr>
          <p:cNvSpPr>
            <a:spLocks noGrp="1"/>
          </p:cNvSpPr>
          <p:nvPr>
            <p:ph sz="quarter" idx="11"/>
          </p:nvPr>
        </p:nvSpPr>
        <p:spPr/>
        <p:txBody>
          <a:bodyPr>
            <a:normAutofit fontScale="92500"/>
          </a:bodyPr>
          <a:lstStyle/>
          <a:p>
            <a:r>
              <a:rPr lang="en-US" dirty="0"/>
              <a:t>The enrollment page should be created using  HTML5, CSS3 and </a:t>
            </a:r>
            <a:r>
              <a:rPr lang="en-US" dirty="0" err="1"/>
              <a:t>Javascript</a:t>
            </a:r>
            <a:r>
              <a:rPr lang="en-US" dirty="0"/>
              <a:t>.</a:t>
            </a:r>
          </a:p>
          <a:p>
            <a:r>
              <a:rPr lang="en-US" dirty="0"/>
              <a:t>All fields of the form should have necessary validations and error messages on validation failure.</a:t>
            </a:r>
          </a:p>
          <a:p>
            <a:r>
              <a:rPr lang="en-US" dirty="0"/>
              <a:t>On form submission the enrolled student should be added dynamically to the table using </a:t>
            </a:r>
            <a:r>
              <a:rPr lang="en-US" dirty="0" err="1"/>
              <a:t>javascript</a:t>
            </a:r>
            <a:endParaRPr lang="en-US" dirty="0"/>
          </a:p>
          <a:p>
            <a:r>
              <a:rPr lang="en-US" dirty="0"/>
              <a:t>The image should be loaded from the URL submitted in the form and website link should open in a new tab on clicking</a:t>
            </a:r>
          </a:p>
          <a:p>
            <a:r>
              <a:rPr lang="en-US" dirty="0"/>
              <a:t>The new enrollment should be added with a fade-in effect achieved using CSS animations.</a:t>
            </a:r>
          </a:p>
          <a:p>
            <a:r>
              <a:rPr lang="en-US" dirty="0"/>
              <a:t>The webpage should be responsive for all resolutions and screen-sizes.</a:t>
            </a:r>
          </a:p>
          <a:p>
            <a:r>
              <a:rPr lang="en-US" dirty="0"/>
              <a:t>Bootstrap framework should be used for layout and forms.</a:t>
            </a:r>
          </a:p>
          <a:p>
            <a:r>
              <a:rPr lang="en-US" dirty="0"/>
              <a:t>UI should match as shown in the mockup</a:t>
            </a:r>
            <a:endParaRPr lang="en-IN" dirty="0"/>
          </a:p>
        </p:txBody>
      </p:sp>
      <p:sp>
        <p:nvSpPr>
          <p:cNvPr id="3" name="Text Placeholder 2">
            <a:extLst>
              <a:ext uri="{FF2B5EF4-FFF2-40B4-BE49-F238E27FC236}">
                <a16:creationId xmlns:a16="http://schemas.microsoft.com/office/drawing/2014/main" id="{1BE6ED07-FB5D-4326-A95D-9DAFB3257B9E}"/>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49CFF5A8-8BF5-4125-A7A2-24532C9B6254}"/>
              </a:ext>
            </a:extLst>
          </p:cNvPr>
          <p:cNvSpPr>
            <a:spLocks noGrp="1"/>
          </p:cNvSpPr>
          <p:nvPr>
            <p:ph type="title"/>
          </p:nvPr>
        </p:nvSpPr>
        <p:spPr/>
        <p:txBody>
          <a:bodyPr/>
          <a:lstStyle/>
          <a:p>
            <a:r>
              <a:rPr lang="en-US" dirty="0"/>
              <a:t>Expected Behavior and Output</a:t>
            </a:r>
            <a:endParaRPr lang="en-IN" dirty="0"/>
          </a:p>
        </p:txBody>
      </p:sp>
    </p:spTree>
    <p:extLst>
      <p:ext uri="{BB962C8B-B14F-4D97-AF65-F5344CB8AC3E}">
        <p14:creationId xmlns:p14="http://schemas.microsoft.com/office/powerpoint/2010/main" val="234173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1D1CD6-4118-401A-A0FF-8DEEEBD38073}"/>
              </a:ext>
            </a:extLst>
          </p:cNvPr>
          <p:cNvSpPr>
            <a:spLocks noGrp="1"/>
          </p:cNvSpPr>
          <p:nvPr>
            <p:ph sz="quarter" idx="11"/>
          </p:nvPr>
        </p:nvSpPr>
        <p:spPr/>
        <p:txBody>
          <a:bodyPr/>
          <a:lstStyle/>
          <a:p>
            <a:r>
              <a:rPr lang="en-US" dirty="0"/>
              <a:t>Code completeness and correctness</a:t>
            </a:r>
          </a:p>
          <a:p>
            <a:r>
              <a:rPr lang="en-US" dirty="0"/>
              <a:t>Use of HTML5 features/semantic tags</a:t>
            </a:r>
          </a:p>
          <a:p>
            <a:r>
              <a:rPr lang="en-US" dirty="0"/>
              <a:t>Usage of CSS3 styling and animations</a:t>
            </a:r>
          </a:p>
          <a:p>
            <a:r>
              <a:rPr lang="en-US" dirty="0" err="1"/>
              <a:t>Javascript</a:t>
            </a:r>
            <a:r>
              <a:rPr lang="en-US" dirty="0"/>
              <a:t> usage</a:t>
            </a:r>
          </a:p>
          <a:p>
            <a:r>
              <a:rPr lang="en-US" dirty="0"/>
              <a:t>Code quality (Variable names/separate style and script files)</a:t>
            </a:r>
          </a:p>
          <a:p>
            <a:r>
              <a:rPr lang="en-US" dirty="0"/>
              <a:t>Responsiveness</a:t>
            </a:r>
          </a:p>
          <a:p>
            <a:r>
              <a:rPr lang="en-US" dirty="0"/>
              <a:t>Usage of Bootstrap framework</a:t>
            </a:r>
          </a:p>
        </p:txBody>
      </p:sp>
      <p:sp>
        <p:nvSpPr>
          <p:cNvPr id="3" name="Text Placeholder 2">
            <a:extLst>
              <a:ext uri="{FF2B5EF4-FFF2-40B4-BE49-F238E27FC236}">
                <a16:creationId xmlns:a16="http://schemas.microsoft.com/office/drawing/2014/main" id="{E4D152A4-B65D-4982-9C81-F604E9D514F6}"/>
              </a:ext>
            </a:extLst>
          </p:cNvPr>
          <p:cNvSpPr>
            <a:spLocks noGrp="1"/>
          </p:cNvSpPr>
          <p:nvPr>
            <p:ph type="body" sz="quarter" idx="10"/>
          </p:nvPr>
        </p:nvSpPr>
        <p:spPr/>
        <p:txBody>
          <a:bodyPr/>
          <a:lstStyle/>
          <a:p>
            <a:endParaRPr lang="en-IN"/>
          </a:p>
        </p:txBody>
      </p:sp>
      <p:sp>
        <p:nvSpPr>
          <p:cNvPr id="4" name="Title 3">
            <a:extLst>
              <a:ext uri="{FF2B5EF4-FFF2-40B4-BE49-F238E27FC236}">
                <a16:creationId xmlns:a16="http://schemas.microsoft.com/office/drawing/2014/main" id="{2FA1B455-22EF-4D0D-A086-0CA397D76360}"/>
              </a:ext>
            </a:extLst>
          </p:cNvPr>
          <p:cNvSpPr>
            <a:spLocks noGrp="1"/>
          </p:cNvSpPr>
          <p:nvPr>
            <p:ph type="title"/>
          </p:nvPr>
        </p:nvSpPr>
        <p:spPr/>
        <p:txBody>
          <a:bodyPr/>
          <a:lstStyle/>
          <a:p>
            <a:r>
              <a:rPr lang="en-US" dirty="0"/>
              <a:t>Evaluation Criteria</a:t>
            </a:r>
            <a:endParaRPr lang="en-IN" dirty="0"/>
          </a:p>
        </p:txBody>
      </p:sp>
    </p:spTree>
    <p:extLst>
      <p:ext uri="{BB962C8B-B14F-4D97-AF65-F5344CB8AC3E}">
        <p14:creationId xmlns:p14="http://schemas.microsoft.com/office/powerpoint/2010/main" val="2940971325"/>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2" ma:contentTypeDescription="Create a new document." ma:contentTypeScope="" ma:versionID="8a19bbac28735985dd3ea1c9321be479">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3da4b6026cc2a965de89f08cabe73656"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0C85D0-06B7-47D5-8934-4BE86006E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8db0d71a-0899-4f4d-9a23-4512a2c2aef2"/>
    <ds:schemaRef ds:uri="http://purl.org/dc/elements/1.1/"/>
    <ds:schemaRef ds:uri="http://schemas.microsoft.com/office/2006/metadata/properties"/>
    <ds:schemaRef ds:uri="http://purl.org/dc/term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6a53514f-501b-4d4b-8bdf-8f34824c77e0"/>
  </ds:schemaRefs>
</ds:datastoreItem>
</file>

<file path=docProps/app.xml><?xml version="1.0" encoding="utf-8"?>
<Properties xmlns="http://schemas.openxmlformats.org/officeDocument/2006/extended-properties" xmlns:vt="http://schemas.openxmlformats.org/officeDocument/2006/docPropsVTypes">
  <Template>Nagarro ppt template_embedded fonts_v5</Template>
  <TotalTime>213</TotalTime>
  <Words>237</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Equip Extended Thin</vt:lpstr>
      <vt:lpstr>Equip</vt:lpstr>
      <vt:lpstr>Equip Extended</vt:lpstr>
      <vt:lpstr>Equip Extended Medium</vt:lpstr>
      <vt:lpstr>Arial</vt:lpstr>
      <vt:lpstr>Equip Medium</vt:lpstr>
      <vt:lpstr>Equip Extended Light</vt:lpstr>
      <vt:lpstr>Equip Light</vt:lpstr>
      <vt:lpstr>Calibri</vt:lpstr>
      <vt:lpstr>Office</vt:lpstr>
      <vt:lpstr>HTML, CSS &amp; JavaScript</vt:lpstr>
      <vt:lpstr>Learn Frontend Technologies</vt:lpstr>
      <vt:lpstr>Assignment</vt:lpstr>
      <vt:lpstr>Expected Behavior and Output</vt:lpstr>
      <vt:lpstr>Evaluation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CSS &amp; Javascript</dc:title>
  <dc:creator>Swaraj Pal</dc:creator>
  <cp:lastModifiedBy>Swaraj Pal</cp:lastModifiedBy>
  <cp:revision>51</cp:revision>
  <dcterms:created xsi:type="dcterms:W3CDTF">2021-01-04T17:18:54Z</dcterms:created>
  <dcterms:modified xsi:type="dcterms:W3CDTF">2021-01-30T09:04:39Z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